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4" r:id="rId5"/>
    <p:sldId id="268" r:id="rId6"/>
    <p:sldId id="265" r:id="rId7"/>
    <p:sldId id="267" r:id="rId8"/>
    <p:sldId id="269" r:id="rId9"/>
    <p:sldId id="270" r:id="rId1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8" autoAdjust="0"/>
    <p:restoredTop sz="94660"/>
  </p:normalViewPr>
  <p:slideViewPr>
    <p:cSldViewPr>
      <p:cViewPr>
        <p:scale>
          <a:sx n="70" d="100"/>
          <a:sy n="70" d="100"/>
        </p:scale>
        <p:origin x="-115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C57CF-3CC3-487E-8300-125244C6A557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1B68F-AADD-44A0-87BF-4DE91ED0D99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B043C-24E4-4882-B591-BFAB2951BC2C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2FF5-A3DC-464E-8AE2-CE19421B3A0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99F98-A5C2-4057-B2E2-61959DA11B6B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7272D-734F-496F-A447-3DB5FE305F7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85E7-7E33-40F6-9108-B8423BF29F2B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807CE-4CCA-4185-8205-E97B106222F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F4942-B043-4992-973E-F6D351A31171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31898-43B7-46A7-A347-1C6458D70B3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E786E-5565-459B-AE9E-369739F82B43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75B43-BDB6-4483-AC60-E2E5B860F6B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2D8FE-0F5B-44EE-ADFE-C3C143F844C8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11A8-D84D-4A7C-95CD-D93052A75F3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20FCC-DD3C-4470-A1D2-F8FA657F7664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6C790-B13C-4318-8EAC-476B59B520B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CCA95-024A-46FA-8BAC-847AB5E413EC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DE573-BD84-4F06-A6C8-76A34EBDC29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59486-F94B-4DED-8B46-1A2B56AE8BCC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9320-3092-4939-BB68-1577A702CEA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A7B25-3453-4362-A8D3-106F4805A4D1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F3FD5-6AFA-4B6D-9ED7-A9188219FF7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476D96-8AAA-43B2-BF82-FCC7E7810DCE}" type="datetimeFigureOut">
              <a:rPr lang="fr-FR"/>
              <a:pPr>
                <a:defRPr/>
              </a:pPr>
              <a:t>22/07/2011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431CAE-AB49-43FC-9ACF-EEE35AA3FD0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4143380"/>
            <a:ext cx="7772400" cy="869950"/>
          </a:xfrm>
        </p:spPr>
        <p:txBody>
          <a:bodyPr/>
          <a:lstStyle/>
          <a:p>
            <a:r>
              <a:rPr lang="fr-CA" sz="5400" dirty="0" smtClean="0">
                <a:solidFill>
                  <a:schemeClr val="bg1"/>
                </a:solidFill>
              </a:rPr>
              <a:t>FINANCIAL FUNCTIONS</a:t>
            </a: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371600" y="5314973"/>
            <a:ext cx="6400800" cy="1400175"/>
          </a:xfrm>
        </p:spPr>
        <p:txBody>
          <a:bodyPr/>
          <a:lstStyle/>
          <a:p>
            <a:r>
              <a:rPr lang="fr-CA" sz="4000" dirty="0" smtClean="0">
                <a:solidFill>
                  <a:schemeClr val="bg1"/>
                </a:solidFill>
              </a:rPr>
              <a:t>MGMI 311</a:t>
            </a:r>
            <a:endParaRPr lang="fr-CA" sz="4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1143000"/>
          </a:xfrm>
        </p:spPr>
        <p:txBody>
          <a:bodyPr/>
          <a:lstStyle/>
          <a:p>
            <a:r>
              <a:rPr lang="en-GB" u="sng" dirty="0" smtClean="0"/>
              <a:t>Type of Financial Functions</a:t>
            </a:r>
            <a:endParaRPr lang="th-TH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000232" y="1600200"/>
            <a:ext cx="7143768" cy="4525963"/>
          </a:xfrm>
        </p:spPr>
        <p:txBody>
          <a:bodyPr/>
          <a:lstStyle/>
          <a:p>
            <a:r>
              <a:rPr lang="en-GB" dirty="0" smtClean="0"/>
              <a:t>Asset Depreciation Calculations</a:t>
            </a:r>
          </a:p>
          <a:p>
            <a:pPr lvl="1">
              <a:buNone/>
            </a:pPr>
            <a:r>
              <a:rPr lang="th-TH" sz="3200" dirty="0" smtClean="0"/>
              <a:t>(คำนวณค่าเสื่อมราคา)</a:t>
            </a:r>
            <a:endParaRPr lang="en-GB" sz="3200" dirty="0" smtClean="0"/>
          </a:p>
          <a:p>
            <a:r>
              <a:rPr lang="en-GB" dirty="0" smtClean="0"/>
              <a:t>Investment Valuation Functions</a:t>
            </a:r>
          </a:p>
          <a:p>
            <a:pPr>
              <a:buNone/>
            </a:pPr>
            <a:r>
              <a:rPr lang="en-GB" dirty="0" smtClean="0"/>
              <a:t>	</a:t>
            </a:r>
            <a:r>
              <a:rPr lang="th-TH" dirty="0" smtClean="0"/>
              <a:t>(คำนวณการประเมินค่าโครงการลงทุน)</a:t>
            </a:r>
            <a:endParaRPr lang="en-GB" dirty="0" smtClean="0"/>
          </a:p>
          <a:p>
            <a:r>
              <a:rPr lang="en-GB" dirty="0" smtClean="0"/>
              <a:t>Loan Amortization Functions</a:t>
            </a:r>
          </a:p>
          <a:p>
            <a:pPr>
              <a:buNone/>
            </a:pPr>
            <a:r>
              <a:rPr lang="en-GB" dirty="0" smtClean="0"/>
              <a:t>	</a:t>
            </a:r>
            <a:r>
              <a:rPr lang="th-TH" dirty="0" smtClean="0"/>
              <a:t>(คำนวณหาเงินต้น และดอกเบี้ยที่ต้องชำระในแต่ละงวด)</a:t>
            </a:r>
            <a:endParaRPr lang="en-GB" dirty="0" smtClean="0"/>
          </a:p>
          <a:p>
            <a:r>
              <a:rPr lang="en-GB" sz="3000" dirty="0" smtClean="0"/>
              <a:t>Financial Market Instruments Calculations</a:t>
            </a:r>
          </a:p>
          <a:p>
            <a:pPr>
              <a:buNone/>
            </a:pPr>
            <a:r>
              <a:rPr lang="en-GB" dirty="0" smtClean="0"/>
              <a:t>	</a:t>
            </a:r>
            <a:r>
              <a:rPr lang="th-TH" dirty="0" smtClean="0"/>
              <a:t>(คำนวณเกี่ยวกับตราสารทางการเงิน)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000" dirty="0" smtClean="0"/>
              <a:t>1. </a:t>
            </a:r>
            <a:r>
              <a:rPr lang="en-GB" sz="4000" u="sng" dirty="0" smtClean="0"/>
              <a:t>Asset Depreciation Calculation</a:t>
            </a:r>
            <a:endParaRPr lang="th-TH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000232" y="1600200"/>
            <a:ext cx="7143768" cy="4525963"/>
          </a:xfrm>
        </p:spPr>
        <p:txBody>
          <a:bodyPr/>
          <a:lstStyle/>
          <a:p>
            <a:pPr lvl="0"/>
            <a:r>
              <a:rPr lang="en-US" b="1" dirty="0" smtClean="0"/>
              <a:t>DB</a:t>
            </a:r>
            <a:r>
              <a:rPr lang="en-US" dirty="0" smtClean="0"/>
              <a:t> - Fixed-</a:t>
            </a:r>
            <a:r>
              <a:rPr lang="en-US" b="1" dirty="0" smtClean="0"/>
              <a:t>D</a:t>
            </a:r>
            <a:r>
              <a:rPr lang="en-US" dirty="0" smtClean="0"/>
              <a:t>eclining </a:t>
            </a:r>
            <a:r>
              <a:rPr lang="en-US" b="1" dirty="0" smtClean="0"/>
              <a:t>B</a:t>
            </a:r>
            <a:r>
              <a:rPr lang="en-US" dirty="0" smtClean="0"/>
              <a:t>alance</a:t>
            </a:r>
          </a:p>
          <a:p>
            <a:pPr lvl="0"/>
            <a:r>
              <a:rPr lang="en-US" b="1" dirty="0" smtClean="0"/>
              <a:t>DDB</a:t>
            </a:r>
            <a:r>
              <a:rPr lang="en-US" dirty="0" smtClean="0"/>
              <a:t> - </a:t>
            </a:r>
            <a:r>
              <a:rPr lang="en-US" b="1" dirty="0" smtClean="0"/>
              <a:t>D</a:t>
            </a:r>
            <a:r>
              <a:rPr lang="en-US" dirty="0" smtClean="0"/>
              <a:t>ouble-</a:t>
            </a:r>
            <a:r>
              <a:rPr lang="en-US" b="1" dirty="0" smtClean="0"/>
              <a:t>D</a:t>
            </a:r>
            <a:r>
              <a:rPr lang="en-US" dirty="0" smtClean="0"/>
              <a:t>eclining </a:t>
            </a:r>
            <a:r>
              <a:rPr lang="en-US" b="1" dirty="0" smtClean="0"/>
              <a:t>B</a:t>
            </a:r>
            <a:r>
              <a:rPr lang="en-US" dirty="0" smtClean="0"/>
              <a:t>alance</a:t>
            </a:r>
          </a:p>
          <a:p>
            <a:pPr lvl="0"/>
            <a:r>
              <a:rPr lang="en-US" b="1" dirty="0" smtClean="0"/>
              <a:t>SLN</a:t>
            </a:r>
            <a:r>
              <a:rPr lang="en-US" dirty="0" smtClean="0"/>
              <a:t> - </a:t>
            </a:r>
            <a:r>
              <a:rPr lang="en-US" b="1" dirty="0" smtClean="0"/>
              <a:t>S</a:t>
            </a:r>
            <a:r>
              <a:rPr lang="en-US" dirty="0" smtClean="0"/>
              <a:t>traight-</a:t>
            </a:r>
            <a:r>
              <a:rPr lang="en-US" b="1" dirty="0" smtClean="0"/>
              <a:t>L</a:t>
            </a:r>
            <a:r>
              <a:rPr lang="en-US" dirty="0" smtClean="0"/>
              <a:t>ine </a:t>
            </a:r>
            <a:r>
              <a:rPr lang="en-US" b="1" dirty="0" smtClean="0"/>
              <a:t>D</a:t>
            </a:r>
            <a:r>
              <a:rPr lang="en-US" dirty="0" smtClean="0"/>
              <a:t>epreciation</a:t>
            </a:r>
          </a:p>
          <a:p>
            <a:pPr lvl="0"/>
            <a:r>
              <a:rPr lang="en-US" b="1" dirty="0" smtClean="0"/>
              <a:t>SYD</a:t>
            </a:r>
            <a:r>
              <a:rPr lang="en-US" dirty="0" smtClean="0"/>
              <a:t> - </a:t>
            </a:r>
            <a:r>
              <a:rPr lang="en-US" b="1" dirty="0" smtClean="0"/>
              <a:t>S</a:t>
            </a:r>
            <a:r>
              <a:rPr lang="en-US" dirty="0" smtClean="0"/>
              <a:t>um-of-</a:t>
            </a:r>
            <a:r>
              <a:rPr lang="en-US" b="1" dirty="0" smtClean="0"/>
              <a:t>Y</a:t>
            </a:r>
            <a:r>
              <a:rPr lang="en-US" dirty="0" smtClean="0"/>
              <a:t>ears' </a:t>
            </a:r>
            <a:r>
              <a:rPr lang="en-US" b="1" dirty="0" smtClean="0"/>
              <a:t>D</a:t>
            </a:r>
            <a:r>
              <a:rPr lang="en-US" dirty="0" smtClean="0"/>
              <a:t>igits</a:t>
            </a:r>
          </a:p>
          <a:p>
            <a:pPr lvl="0"/>
            <a:r>
              <a:rPr lang="en-US" b="1" dirty="0" smtClean="0"/>
              <a:t>VDB</a:t>
            </a:r>
            <a:r>
              <a:rPr lang="en-US" dirty="0" smtClean="0"/>
              <a:t> - </a:t>
            </a:r>
            <a:r>
              <a:rPr lang="en-US" b="1" dirty="0" smtClean="0"/>
              <a:t>V</a:t>
            </a:r>
            <a:r>
              <a:rPr lang="en-US" dirty="0" smtClean="0"/>
              <a:t>ariable </a:t>
            </a:r>
            <a:r>
              <a:rPr lang="en-US" b="1" dirty="0" smtClean="0"/>
              <a:t>D</a:t>
            </a:r>
            <a:r>
              <a:rPr lang="en-US" dirty="0" smtClean="0"/>
              <a:t>eclining </a:t>
            </a:r>
            <a:r>
              <a:rPr lang="en-US" b="1" dirty="0" smtClean="0"/>
              <a:t>B</a:t>
            </a:r>
            <a:r>
              <a:rPr lang="en-US" dirty="0" smtClean="0"/>
              <a:t>alance</a:t>
            </a: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000" dirty="0" smtClean="0"/>
              <a:t>1. </a:t>
            </a:r>
            <a:r>
              <a:rPr lang="en-GB" sz="4000" u="sng" dirty="0" smtClean="0"/>
              <a:t>Asset Depreciation Calculation</a:t>
            </a:r>
            <a:endParaRPr lang="th-TH" sz="42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000232" y="1600201"/>
            <a:ext cx="6929486" cy="390050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What are your company ‘Fixed Asset’?</a:t>
            </a:r>
            <a:endParaRPr lang="th-TH" dirty="0" smtClean="0"/>
          </a:p>
          <a:p>
            <a:pPr>
              <a:buNone/>
            </a:pPr>
            <a:r>
              <a:rPr lang="th-TH" dirty="0" smtClean="0"/>
              <a:t>	ในการดำเนินธุรกิจของกลุ่ม มีการลงทุนในสินทรัพย์ถาวรใดบ้าง ที่ต้องนำมาคำนวณค่าเสื่อมราคาในงบการเงินประจำปี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How would you calculate depreciation cost for each asset?</a:t>
            </a:r>
          </a:p>
          <a:p>
            <a:pPr>
              <a:buNone/>
            </a:pPr>
            <a:r>
              <a:rPr lang="en-GB" dirty="0" smtClean="0"/>
              <a:t>	</a:t>
            </a:r>
            <a:r>
              <a:rPr lang="th-TH" dirty="0" smtClean="0"/>
              <a:t>สินทรัพย์แต่ละรายการ คำนวณค่าเสื่อมราคาด้วยวิธีใด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th-TH" dirty="0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714612" y="5929330"/>
            <a:ext cx="585791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600" dirty="0" smtClean="0">
                <a:latin typeface="Century Gothic" pitchFamily="34" charset="0"/>
              </a:rPr>
              <a:t>Workshop : </a:t>
            </a:r>
            <a:r>
              <a:rPr lang="en-GB" sz="2600" dirty="0" smtClean="0">
                <a:latin typeface="Century Gothic" pitchFamily="34" charset="0"/>
              </a:rPr>
              <a:t>GroupXX_week06</a:t>
            </a:r>
            <a:endParaRPr lang="en-GB" sz="2600" dirty="0" smtClean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000" dirty="0" smtClean="0"/>
              <a:t>1. </a:t>
            </a:r>
            <a:r>
              <a:rPr lang="en-GB" sz="4000" u="sng" dirty="0" smtClean="0"/>
              <a:t>Asset Depreciation Calculation</a:t>
            </a:r>
            <a:endParaRPr lang="th-TH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3140" y="1500174"/>
            <a:ext cx="6858016" cy="53578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Cost	</a:t>
            </a:r>
            <a:r>
              <a:rPr lang="en-GB" sz="2400" dirty="0" smtClean="0"/>
              <a:t>The initial cost of the asset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Salvage	</a:t>
            </a:r>
            <a:r>
              <a:rPr lang="en-GB" sz="2400" dirty="0" smtClean="0"/>
              <a:t>The value of the asset at the end of 			the depreciation 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Life	</a:t>
            </a:r>
            <a:r>
              <a:rPr lang="en-GB" sz="2400" dirty="0" smtClean="0"/>
              <a:t>The number of periods over which the 		asset is to be depreciated	</a:t>
            </a:r>
            <a:r>
              <a:rPr lang="en-GB" dirty="0" smtClean="0"/>
              <a:t>	</a:t>
            </a:r>
            <a:endParaRPr lang="th-TH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Period	</a:t>
            </a:r>
            <a:r>
              <a:rPr lang="en-GB" sz="2400" dirty="0" smtClean="0"/>
              <a:t>The period number for which you want 		to calculate the depreciation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[Month]	</a:t>
            </a:r>
            <a:r>
              <a:rPr lang="en-GB" sz="2400" dirty="0" smtClean="0"/>
              <a:t>The number of months calculated for 		the first depreciation, otherwise = 12</a:t>
            </a:r>
            <a:endParaRPr lang="en-GB" dirty="0" smtClean="0">
              <a:latin typeface="Cordia New" pitchFamily="34" charset="-34"/>
              <a:cs typeface="Cordia New" pitchFamily="34" charset="-34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[Factor]	</a:t>
            </a:r>
            <a:r>
              <a:rPr lang="en-GB" sz="2400" dirty="0" smtClean="0"/>
              <a:t>The rate of depreciation, otherwise =2</a:t>
            </a:r>
            <a:r>
              <a:rPr lang="en-GB" dirty="0" smtClean="0"/>
              <a:t>		</a:t>
            </a:r>
            <a:endParaRPr lang="th-T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200" dirty="0" smtClean="0"/>
              <a:t>2</a:t>
            </a:r>
            <a:r>
              <a:rPr lang="en-GB" sz="4200" dirty="0" smtClean="0"/>
              <a:t>. </a:t>
            </a:r>
            <a:r>
              <a:rPr lang="en-GB" sz="4200" u="sng" dirty="0" smtClean="0"/>
              <a:t>Loan Amortization Functions</a:t>
            </a:r>
            <a:endParaRPr lang="th-TH" sz="42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000232" y="1600200"/>
            <a:ext cx="7143768" cy="4525963"/>
          </a:xfrm>
        </p:spPr>
        <p:txBody>
          <a:bodyPr/>
          <a:lstStyle/>
          <a:p>
            <a:pPr lvl="0"/>
            <a:r>
              <a:rPr lang="en-US" b="1" dirty="0" smtClean="0"/>
              <a:t>IPMT</a:t>
            </a:r>
            <a:r>
              <a:rPr lang="en-US" dirty="0" smtClean="0"/>
              <a:t> - </a:t>
            </a:r>
            <a:r>
              <a:rPr lang="en-US" b="1" dirty="0" smtClean="0"/>
              <a:t>I</a:t>
            </a:r>
            <a:r>
              <a:rPr lang="en-US" dirty="0" smtClean="0"/>
              <a:t>nterest </a:t>
            </a:r>
            <a:r>
              <a:rPr lang="en-US" b="1" dirty="0" smtClean="0"/>
              <a:t>P</a:t>
            </a:r>
            <a:r>
              <a:rPr lang="en-US" dirty="0" smtClean="0"/>
              <a:t>ay</a:t>
            </a:r>
            <a:r>
              <a:rPr lang="en-US" b="1" dirty="0" smtClean="0"/>
              <a:t>m</a:t>
            </a:r>
            <a:r>
              <a:rPr lang="en-US" dirty="0" smtClean="0"/>
              <a:t>e</a:t>
            </a:r>
            <a:r>
              <a:rPr lang="en-US" b="1" dirty="0" smtClean="0"/>
              <a:t>n</a:t>
            </a:r>
            <a:r>
              <a:rPr lang="en-US" dirty="0" smtClean="0"/>
              <a:t>t for an investment or loan</a:t>
            </a:r>
          </a:p>
          <a:p>
            <a:pPr lvl="0"/>
            <a:r>
              <a:rPr lang="en-US" b="1" dirty="0" smtClean="0"/>
              <a:t>PMT</a:t>
            </a:r>
            <a:r>
              <a:rPr lang="en-US" dirty="0" smtClean="0"/>
              <a:t> - Periodic </a:t>
            </a:r>
            <a:r>
              <a:rPr lang="en-US" b="1" dirty="0" smtClean="0"/>
              <a:t>P</a:t>
            </a:r>
            <a:r>
              <a:rPr lang="en-US" dirty="0" smtClean="0"/>
              <a:t>ay</a:t>
            </a:r>
            <a:r>
              <a:rPr lang="en-US" b="1" dirty="0" smtClean="0"/>
              <a:t>m</a:t>
            </a:r>
            <a:r>
              <a:rPr lang="en-US" dirty="0" smtClean="0"/>
              <a:t>e</a:t>
            </a:r>
            <a:r>
              <a:rPr lang="en-US" b="1" dirty="0" smtClean="0"/>
              <a:t>n</a:t>
            </a:r>
            <a:r>
              <a:rPr lang="en-US" dirty="0" smtClean="0"/>
              <a:t>t for an annuity</a:t>
            </a:r>
          </a:p>
          <a:p>
            <a:pPr lvl="0"/>
            <a:r>
              <a:rPr lang="en-US" b="1" dirty="0" smtClean="0"/>
              <a:t>PPMT</a:t>
            </a:r>
            <a:r>
              <a:rPr lang="en-US" dirty="0" smtClean="0"/>
              <a:t> - </a:t>
            </a:r>
            <a:r>
              <a:rPr lang="en-US" b="1" dirty="0" smtClean="0"/>
              <a:t>P</a:t>
            </a:r>
            <a:r>
              <a:rPr lang="en-US" dirty="0" smtClean="0"/>
              <a:t>ay</a:t>
            </a:r>
            <a:r>
              <a:rPr lang="en-US" b="1" dirty="0" smtClean="0"/>
              <a:t>m</a:t>
            </a:r>
            <a:r>
              <a:rPr lang="en-US" dirty="0" smtClean="0"/>
              <a:t>e</a:t>
            </a:r>
            <a:r>
              <a:rPr lang="en-US" b="1" dirty="0" smtClean="0"/>
              <a:t>n</a:t>
            </a:r>
            <a:r>
              <a:rPr lang="en-US" dirty="0" smtClean="0"/>
              <a:t>t on the </a:t>
            </a:r>
            <a:r>
              <a:rPr lang="en-US" b="1" dirty="0" smtClean="0"/>
              <a:t>P</a:t>
            </a:r>
            <a:r>
              <a:rPr lang="en-US" dirty="0" smtClean="0"/>
              <a:t>rincipal for an annuity or loan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928926" y="5786454"/>
            <a:ext cx="585791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600" dirty="0" smtClean="0">
                <a:latin typeface="Century Gothic" pitchFamily="34" charset="0"/>
              </a:rPr>
              <a:t>Workshop : </a:t>
            </a:r>
            <a:r>
              <a:rPr lang="en-GB" sz="2600" dirty="0" smtClean="0">
                <a:latin typeface="Century Gothic" pitchFamily="34" charset="0"/>
              </a:rPr>
              <a:t>GroupXX</a:t>
            </a:r>
            <a:r>
              <a:rPr lang="en-GB" sz="2600" dirty="0" smtClean="0">
                <a:latin typeface="Century Gothic" pitchFamily="34" charset="0"/>
              </a:rPr>
              <a:t>_week06</a:t>
            </a:r>
            <a:endParaRPr lang="en-GB" sz="2600" dirty="0" smtClean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000" dirty="0" smtClean="0"/>
              <a:t>3</a:t>
            </a:r>
            <a:r>
              <a:rPr lang="en-GB" sz="4000" dirty="0" smtClean="0"/>
              <a:t>.</a:t>
            </a:r>
            <a:r>
              <a:rPr lang="en-GB" sz="4000" u="sng" dirty="0" smtClean="0"/>
              <a:t>Investment </a:t>
            </a:r>
            <a:r>
              <a:rPr lang="en-GB" sz="4000" u="sng" dirty="0" smtClean="0"/>
              <a:t>Valuation Functions</a:t>
            </a:r>
            <a:endParaRPr lang="th-TH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857356" y="1357298"/>
            <a:ext cx="7358082" cy="5286412"/>
          </a:xfrm>
        </p:spPr>
        <p:txBody>
          <a:bodyPr/>
          <a:lstStyle/>
          <a:p>
            <a:r>
              <a:rPr lang="en-US" sz="2600" b="1" dirty="0" smtClean="0"/>
              <a:t>FV</a:t>
            </a:r>
            <a:r>
              <a:rPr lang="en-US" sz="2600" dirty="0" smtClean="0"/>
              <a:t> - </a:t>
            </a:r>
            <a:r>
              <a:rPr lang="en-US" sz="2600" b="1" dirty="0" smtClean="0"/>
              <a:t>F</a:t>
            </a:r>
            <a:r>
              <a:rPr lang="en-US" sz="2600" dirty="0" smtClean="0"/>
              <a:t>uture </a:t>
            </a:r>
            <a:r>
              <a:rPr lang="en-US" sz="2600" b="1" dirty="0" smtClean="0"/>
              <a:t>V</a:t>
            </a:r>
            <a:r>
              <a:rPr lang="en-US" sz="2600" dirty="0" smtClean="0"/>
              <a:t>alue of an investment</a:t>
            </a:r>
          </a:p>
          <a:p>
            <a:r>
              <a:rPr lang="en-US" sz="2600" b="1" dirty="0" smtClean="0"/>
              <a:t>IPMT</a:t>
            </a:r>
            <a:r>
              <a:rPr lang="en-US" sz="2600" dirty="0" smtClean="0"/>
              <a:t> - </a:t>
            </a:r>
            <a:r>
              <a:rPr lang="en-US" sz="2600" b="1" dirty="0" smtClean="0"/>
              <a:t>I</a:t>
            </a:r>
            <a:r>
              <a:rPr lang="en-US" sz="2600" dirty="0" smtClean="0"/>
              <a:t>nterest </a:t>
            </a:r>
            <a:r>
              <a:rPr lang="en-US" sz="2600" b="1" dirty="0" smtClean="0"/>
              <a:t>P</a:t>
            </a:r>
            <a:r>
              <a:rPr lang="en-US" sz="2600" dirty="0" smtClean="0"/>
              <a:t>ay</a:t>
            </a:r>
            <a:r>
              <a:rPr lang="en-US" sz="2600" b="1" dirty="0" smtClean="0"/>
              <a:t>m</a:t>
            </a:r>
            <a:r>
              <a:rPr lang="en-US" sz="2600" dirty="0" smtClean="0"/>
              <a:t>e</a:t>
            </a:r>
            <a:r>
              <a:rPr lang="en-US" sz="2600" b="1" dirty="0" smtClean="0"/>
              <a:t>n</a:t>
            </a:r>
            <a:r>
              <a:rPr lang="en-US" sz="2600" dirty="0" smtClean="0"/>
              <a:t>t for an investment or loan</a:t>
            </a:r>
          </a:p>
          <a:p>
            <a:r>
              <a:rPr lang="en-US" sz="2600" b="1" dirty="0" smtClean="0"/>
              <a:t>IRR</a:t>
            </a:r>
            <a:r>
              <a:rPr lang="en-US" sz="2600" dirty="0" smtClean="0"/>
              <a:t> - </a:t>
            </a:r>
            <a:r>
              <a:rPr lang="en-US" sz="2600" b="1" dirty="0" smtClean="0"/>
              <a:t>I</a:t>
            </a:r>
            <a:r>
              <a:rPr lang="en-US" sz="2600" dirty="0" smtClean="0"/>
              <a:t>nternal </a:t>
            </a:r>
            <a:r>
              <a:rPr lang="en-US" sz="2600" b="1" dirty="0" smtClean="0"/>
              <a:t>R</a:t>
            </a:r>
            <a:r>
              <a:rPr lang="en-US" sz="2600" dirty="0" smtClean="0"/>
              <a:t>ate of </a:t>
            </a:r>
            <a:r>
              <a:rPr lang="en-US" sz="2600" b="1" dirty="0" smtClean="0"/>
              <a:t>R</a:t>
            </a:r>
            <a:r>
              <a:rPr lang="en-US" sz="2600" dirty="0" smtClean="0"/>
              <a:t>eturn</a:t>
            </a:r>
          </a:p>
          <a:p>
            <a:r>
              <a:rPr lang="en-US" sz="2600" b="1" dirty="0" smtClean="0"/>
              <a:t>NPER</a:t>
            </a:r>
            <a:r>
              <a:rPr lang="en-US" sz="2600" dirty="0" smtClean="0"/>
              <a:t> - </a:t>
            </a:r>
            <a:r>
              <a:rPr lang="en-US" sz="2600" b="1" dirty="0" smtClean="0"/>
              <a:t>N</a:t>
            </a:r>
            <a:r>
              <a:rPr lang="en-US" sz="2600" dirty="0" smtClean="0"/>
              <a:t>umber of </a:t>
            </a:r>
            <a:r>
              <a:rPr lang="en-US" sz="2600" b="1" dirty="0" smtClean="0"/>
              <a:t>Per</a:t>
            </a:r>
            <a:r>
              <a:rPr lang="en-US" sz="2600" dirty="0" smtClean="0"/>
              <a:t>iods for an investment or 	      loan</a:t>
            </a:r>
          </a:p>
          <a:p>
            <a:r>
              <a:rPr lang="en-US" sz="2600" b="1" dirty="0" smtClean="0"/>
              <a:t>NPV</a:t>
            </a:r>
            <a:r>
              <a:rPr lang="en-US" sz="2600" dirty="0" smtClean="0"/>
              <a:t> - </a:t>
            </a:r>
            <a:r>
              <a:rPr lang="en-US" sz="2600" b="1" dirty="0" smtClean="0"/>
              <a:t>N</a:t>
            </a:r>
            <a:r>
              <a:rPr lang="en-US" sz="2600" dirty="0" smtClean="0"/>
              <a:t>et </a:t>
            </a:r>
            <a:r>
              <a:rPr lang="en-US" sz="2600" b="1" dirty="0" smtClean="0"/>
              <a:t>P</a:t>
            </a:r>
            <a:r>
              <a:rPr lang="en-US" sz="2600" dirty="0" smtClean="0"/>
              <a:t>resent </a:t>
            </a:r>
            <a:r>
              <a:rPr lang="en-US" sz="2600" b="1" dirty="0" smtClean="0"/>
              <a:t>V</a:t>
            </a:r>
            <a:r>
              <a:rPr lang="en-US" sz="2600" dirty="0" smtClean="0"/>
              <a:t>alue formula</a:t>
            </a:r>
          </a:p>
          <a:p>
            <a:r>
              <a:rPr lang="en-US" sz="2600" b="1" dirty="0" smtClean="0"/>
              <a:t>PMT</a:t>
            </a:r>
            <a:r>
              <a:rPr lang="en-US" sz="2600" dirty="0" smtClean="0"/>
              <a:t> - Periodic </a:t>
            </a:r>
            <a:r>
              <a:rPr lang="en-US" sz="2600" b="1" dirty="0" smtClean="0"/>
              <a:t>P</a:t>
            </a:r>
            <a:r>
              <a:rPr lang="en-US" sz="2600" dirty="0" smtClean="0"/>
              <a:t>ay</a:t>
            </a:r>
            <a:r>
              <a:rPr lang="en-US" sz="2600" b="1" dirty="0" smtClean="0"/>
              <a:t>m</a:t>
            </a:r>
            <a:r>
              <a:rPr lang="en-US" sz="2600" dirty="0" smtClean="0"/>
              <a:t>e</a:t>
            </a:r>
            <a:r>
              <a:rPr lang="en-US" sz="2600" b="1" dirty="0" smtClean="0"/>
              <a:t>n</a:t>
            </a:r>
            <a:r>
              <a:rPr lang="en-US" sz="2600" dirty="0" smtClean="0"/>
              <a:t>t for an annuity</a:t>
            </a:r>
          </a:p>
          <a:p>
            <a:r>
              <a:rPr lang="en-US" sz="2600" b="1" dirty="0" smtClean="0"/>
              <a:t>PPMT</a:t>
            </a:r>
            <a:r>
              <a:rPr lang="en-US" sz="2600" dirty="0" smtClean="0"/>
              <a:t> - </a:t>
            </a:r>
            <a:r>
              <a:rPr lang="en-US" sz="2600" b="1" dirty="0" smtClean="0"/>
              <a:t>P</a:t>
            </a:r>
            <a:r>
              <a:rPr lang="en-US" sz="2600" dirty="0" smtClean="0"/>
              <a:t>ay</a:t>
            </a:r>
            <a:r>
              <a:rPr lang="en-US" sz="2600" b="1" dirty="0" smtClean="0"/>
              <a:t>m</a:t>
            </a:r>
            <a:r>
              <a:rPr lang="en-US" sz="2600" dirty="0" smtClean="0"/>
              <a:t>e</a:t>
            </a:r>
            <a:r>
              <a:rPr lang="en-US" sz="2600" b="1" dirty="0" smtClean="0"/>
              <a:t>n</a:t>
            </a:r>
            <a:r>
              <a:rPr lang="en-US" sz="2600" dirty="0" smtClean="0"/>
              <a:t>t on the </a:t>
            </a:r>
            <a:r>
              <a:rPr lang="en-US" sz="2600" b="1" dirty="0" smtClean="0"/>
              <a:t>P</a:t>
            </a:r>
            <a:r>
              <a:rPr lang="en-US" sz="2600" dirty="0" smtClean="0"/>
              <a:t>rincipal for an annuity or 	      loan</a:t>
            </a:r>
          </a:p>
          <a:p>
            <a:r>
              <a:rPr lang="en-US" sz="2600" b="1" dirty="0" smtClean="0"/>
              <a:t>PV</a:t>
            </a:r>
            <a:r>
              <a:rPr lang="en-US" sz="2600" dirty="0" smtClean="0"/>
              <a:t> - </a:t>
            </a:r>
            <a:r>
              <a:rPr lang="en-US" sz="2600" b="1" dirty="0" smtClean="0"/>
              <a:t>P</a:t>
            </a:r>
            <a:r>
              <a:rPr lang="en-US" sz="2600" dirty="0" smtClean="0"/>
              <a:t>resent </a:t>
            </a:r>
            <a:r>
              <a:rPr lang="en-US" sz="2600" b="1" dirty="0" smtClean="0"/>
              <a:t>V</a:t>
            </a:r>
            <a:r>
              <a:rPr lang="en-US" sz="2600" dirty="0" smtClean="0"/>
              <a:t>alue of an investment</a:t>
            </a:r>
          </a:p>
          <a:p>
            <a:r>
              <a:rPr lang="en-US" sz="2600" b="1" dirty="0" smtClean="0"/>
              <a:t>RATE</a:t>
            </a:r>
            <a:r>
              <a:rPr lang="en-US" sz="2600" dirty="0" smtClean="0"/>
              <a:t> - Interest </a:t>
            </a:r>
            <a:r>
              <a:rPr lang="en-US" sz="2600" b="1" dirty="0" smtClean="0"/>
              <a:t>rate</a:t>
            </a:r>
            <a:r>
              <a:rPr lang="en-US" sz="2600" dirty="0" smtClean="0"/>
              <a:t> per period</a:t>
            </a:r>
          </a:p>
          <a:p>
            <a:pPr>
              <a:buFont typeface="Arial" pitchFamily="34" charset="0"/>
              <a:buChar char="•"/>
            </a:pPr>
            <a:endParaRPr lang="th-TH" sz="2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000" dirty="0" smtClean="0"/>
              <a:t>3</a:t>
            </a:r>
            <a:r>
              <a:rPr lang="en-GB" sz="4000" dirty="0" smtClean="0"/>
              <a:t>.</a:t>
            </a:r>
            <a:r>
              <a:rPr lang="en-GB" sz="4000" u="sng" dirty="0" smtClean="0"/>
              <a:t>Investment </a:t>
            </a:r>
            <a:r>
              <a:rPr lang="en-GB" sz="4000" u="sng" dirty="0" smtClean="0"/>
              <a:t>Valuation Functions</a:t>
            </a:r>
            <a:endParaRPr lang="th-TH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500298" y="1500174"/>
            <a:ext cx="6572296" cy="392909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What is your company short-term investment plan? ( &lt; 5 years)</a:t>
            </a:r>
          </a:p>
          <a:p>
            <a:pPr>
              <a:buNone/>
            </a:pPr>
            <a:r>
              <a:rPr lang="en-GB" dirty="0" smtClean="0"/>
              <a:t>	</a:t>
            </a:r>
            <a:r>
              <a:rPr lang="th-TH" dirty="0" smtClean="0"/>
              <a:t>ระบุแผนการลงทุนในระยะสั้น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Details of the specified investment</a:t>
            </a:r>
          </a:p>
          <a:p>
            <a:pPr lvl="1">
              <a:buFont typeface="Wingdings" pitchFamily="2" charset="2"/>
              <a:buChar char="q"/>
            </a:pPr>
            <a:r>
              <a:rPr lang="en-GB" dirty="0" smtClean="0"/>
              <a:t>  </a:t>
            </a:r>
            <a:r>
              <a:rPr lang="en-GB" sz="2600" dirty="0" smtClean="0"/>
              <a:t>Period of Investment</a:t>
            </a:r>
          </a:p>
          <a:p>
            <a:pPr lvl="1">
              <a:buFont typeface="Wingdings" pitchFamily="2" charset="2"/>
              <a:buChar char="q"/>
            </a:pPr>
            <a:r>
              <a:rPr lang="en-GB" sz="2600" dirty="0" smtClean="0"/>
              <a:t>  Interest rate (if known)</a:t>
            </a:r>
          </a:p>
          <a:p>
            <a:pPr lvl="1">
              <a:buFont typeface="Wingdings" pitchFamily="2" charset="2"/>
              <a:buChar char="q"/>
            </a:pPr>
            <a:r>
              <a:rPr lang="en-GB" sz="2600" dirty="0" smtClean="0"/>
              <a:t>  Amount received after investment</a:t>
            </a:r>
          </a:p>
          <a:p>
            <a:pPr>
              <a:buNone/>
            </a:pPr>
            <a:endParaRPr lang="en-GB" dirty="0" smtClean="0"/>
          </a:p>
          <a:p>
            <a:pPr>
              <a:buFont typeface="Arial" pitchFamily="34" charset="0"/>
              <a:buChar char="•"/>
            </a:pPr>
            <a:endParaRPr lang="en-GB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7143768" cy="1143000"/>
          </a:xfrm>
        </p:spPr>
        <p:txBody>
          <a:bodyPr/>
          <a:lstStyle/>
          <a:p>
            <a:r>
              <a:rPr lang="en-GB" sz="4000" dirty="0" smtClean="0"/>
              <a:t>3</a:t>
            </a:r>
            <a:r>
              <a:rPr lang="en-GB" sz="4000" dirty="0" smtClean="0"/>
              <a:t>.</a:t>
            </a:r>
            <a:r>
              <a:rPr lang="en-GB" sz="4000" u="sng" dirty="0" smtClean="0"/>
              <a:t>Investment </a:t>
            </a:r>
            <a:r>
              <a:rPr lang="en-GB" sz="4000" u="sng" dirty="0" smtClean="0"/>
              <a:t>Valuation Functions</a:t>
            </a:r>
            <a:endParaRPr lang="th-TH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051720" y="1340768"/>
            <a:ext cx="7358082" cy="528641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600" dirty="0" smtClean="0"/>
              <a:t>Rate</a:t>
            </a:r>
            <a:r>
              <a:rPr lang="en-GB" sz="2600" dirty="0" smtClean="0"/>
              <a:t>	Interest Rate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smtClean="0"/>
              <a:t>NPER	Number of Period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smtClean="0"/>
              <a:t>Pmt		Payment each period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smtClean="0"/>
              <a:t>PV		Present Value of the Money</a:t>
            </a:r>
          </a:p>
          <a:p>
            <a:pPr>
              <a:buNone/>
            </a:pPr>
            <a:r>
              <a:rPr lang="en-GB" sz="2600" dirty="0" smtClean="0"/>
              <a:t>			(default value = 0)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smtClean="0"/>
              <a:t>Type	1 : </a:t>
            </a:r>
            <a:r>
              <a:rPr lang="en-GB" sz="2200" dirty="0" smtClean="0"/>
              <a:t>payment made at the start of the period</a:t>
            </a:r>
          </a:p>
          <a:p>
            <a:pPr>
              <a:buNone/>
            </a:pPr>
            <a:r>
              <a:rPr lang="en-GB" sz="2200" dirty="0" smtClean="0"/>
              <a:t>			</a:t>
            </a:r>
            <a:r>
              <a:rPr lang="en-GB" sz="2600" dirty="0" smtClean="0"/>
              <a:t>0 : </a:t>
            </a:r>
            <a:r>
              <a:rPr lang="en-GB" sz="2200" dirty="0" smtClean="0"/>
              <a:t>payment made at the end of the period</a:t>
            </a:r>
          </a:p>
          <a:p>
            <a:pPr>
              <a:buNone/>
            </a:pPr>
            <a:r>
              <a:rPr lang="en-GB" sz="2200" dirty="0" smtClean="0"/>
              <a:t>			</a:t>
            </a:r>
            <a:r>
              <a:rPr lang="en-GB" sz="2400" dirty="0" smtClean="0"/>
              <a:t>(default value = 0)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smtClean="0"/>
              <a:t>FV		Future Value of the Money</a:t>
            </a:r>
          </a:p>
          <a:p>
            <a:pPr>
              <a:buFont typeface="Arial" pitchFamily="34" charset="0"/>
              <a:buChar char="•"/>
            </a:pPr>
            <a:endParaRPr lang="en-GB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153</Template>
  <TotalTime>585</TotalTime>
  <Words>81</Words>
  <Application>Microsoft Office PowerPoint</Application>
  <PresentationFormat>นำเสนอทางหน้าจอ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153</vt:lpstr>
      <vt:lpstr>FINANCIAL FUNCTIONS</vt:lpstr>
      <vt:lpstr>Type of Financial Functions</vt:lpstr>
      <vt:lpstr>1. Asset Depreciation Calculation</vt:lpstr>
      <vt:lpstr>1. Asset Depreciation Calculation</vt:lpstr>
      <vt:lpstr>1. Asset Depreciation Calculation</vt:lpstr>
      <vt:lpstr>2. Loan Amortization Functions</vt:lpstr>
      <vt:lpstr>3.Investment Valuation Functions</vt:lpstr>
      <vt:lpstr>3.Investment Valuation Functions</vt:lpstr>
      <vt:lpstr>3.Investment Valuation Functions</vt:lpstr>
    </vt:vector>
  </TitlesOfParts>
  <Company>KBS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FUNCTIONS</dc:title>
  <dc:creator>hui</dc:creator>
  <cp:lastModifiedBy>Hui</cp:lastModifiedBy>
  <cp:revision>41</cp:revision>
  <dcterms:created xsi:type="dcterms:W3CDTF">2011-06-18T09:51:08Z</dcterms:created>
  <dcterms:modified xsi:type="dcterms:W3CDTF">2011-07-22T01:26:30Z</dcterms:modified>
</cp:coreProperties>
</file>